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6D49EE-66E6-441E-A181-1756E9E0611F}" v="5" dt="2020-10-28T16:48:36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EBAC4-1EAF-4A4C-9375-631AC61E9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3D0A1-7F25-465C-A4C4-7F9179C2E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F9D2B-036D-4F71-8437-4398959B9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12AF9-8894-47E0-BED9-96BED2676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00A09-8599-4B9D-A7A2-C0122E4C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8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B6279-AD13-4F52-8826-DB97A1278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A90272-8E27-4709-ACFD-067CEEDA6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CDFD5-7253-4CD2-8058-37B888971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14757-4189-4139-B5FF-F0EC5E19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ADF91-1380-4FD1-BFAF-878A6804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0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E38AC-EFCD-4B38-89A2-A0FAD1A7E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AC5364-B0EE-4B57-BBC2-17F87BF5F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3B1A8-0189-4E82-BBD2-A32545F1B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CA956-11A9-4EA0-879B-E22BDD49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09184-C1AA-422A-9862-0200168C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61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0C7B5-8D8F-465E-B8FE-8CC45C2B0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2A726-3FBC-4815-BDC0-0FF948F9C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81B90-563C-48E2-86A9-ACC90A31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06605-D915-40D6-B911-198095B1C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1ACA8-3B9F-48D9-853C-BAAA16FB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9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5F929-DEA1-4B71-9F4C-5EF5DFBB8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B690D-48DC-4216-8595-563F72AAB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2CF1D-A269-4A36-81E9-7B364D371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48C77-7265-4117-A739-8A8496652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A45F2-8789-4D58-88A5-21FC2FA0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A9552-D9D9-46BA-8964-4371E2BF5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369B-1038-44D5-AD68-8AC7FD2D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4C0D2-EFE9-4FF1-8501-42CC973DC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5108A-68A9-445A-860F-D69729E1A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9C2FA-5244-4CC8-88C5-D7FFA6ACB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4CD77-74C4-44E2-8299-F0F94BEFB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44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5A301-FDF8-4F58-AE2A-2365B19BF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E27F3-C326-4E71-AC99-187A77168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8A168-A012-4D83-BB85-B62DCD1F5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6695A2-A758-45E9-8303-AD2E57954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F9A4E-FA4E-409D-B8C8-188C48F00B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1EEE0-421F-4BB6-838E-4F36620DA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429571-02FC-4A4D-8ECC-097CA8CE4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E05428-4123-404E-8DAE-6F8A95205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07344-83FC-4EEE-8049-4CF9C19BD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D5BCE-0884-4E7E-BCCE-FCEE27D07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EF7A5-D67F-44B4-9A63-E12B8694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442C0-7527-4112-82F7-7EA6C5B2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7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2A62E-DDE7-4B11-BF95-427C8AE1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BD01D3-5235-4198-B7FA-0B80BFFB8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C983D-8214-4456-B79E-078D1C93A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3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7F1D4-A44F-4D49-934B-343BA002C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EF9B7-C645-40C0-A8BE-80BB163E1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4D1EE-7177-44E3-8E0B-C3FE09B63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C38EE-9488-4874-AD2E-6D4809AA5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6F09F-0082-4861-AE1F-A925293B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F0104-A898-4503-9DCB-7AD99918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65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08270-72A0-40E9-89F7-3A9FEAB9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E9444F-E00E-40DD-8C86-0FFABBDB1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F8B77-EC7A-48E2-9FAF-5082766B4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1EC87-DF55-4A53-B0A8-4DCD83907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192CC-82AA-4BD9-8E1B-2690AB14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5F61A-CBC5-40AE-9202-ADC7A15E9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7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B5145C-549B-438A-9B20-200A0D322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018CE-6A01-4D8D-B261-735939E1E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D9711-C4DC-44D5-B026-7F474CA49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2E282-2426-460A-898C-D9AE8700917E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452B1-1553-444D-A5AF-CDC4055BB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A6607-27B1-4C26-8CDE-2297BB081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E1257-296C-4F17-9A2F-EADEA02B14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9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fgspipe@nov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sternstates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749407-7A77-45FA-BC8C-6E17C0706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1519001"/>
            <a:ext cx="10684151" cy="1902583"/>
          </a:xfrm>
        </p:spPr>
        <p:txBody>
          <a:bodyPr anchor="ctr">
            <a:normAutofit/>
          </a:bodyPr>
          <a:lstStyle/>
          <a:p>
            <a:r>
              <a:rPr lang="en-US" sz="5600" dirty="0">
                <a:solidFill>
                  <a:srgbClr val="FFFFFF"/>
                </a:solidFill>
              </a:rPr>
              <a:t>WHY A 100% FIBERGLASS UST SYSTEM MAKES A LOT OF SENSE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AB271-BCA7-48BF-B051-90111E7F8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1575" y="4473360"/>
            <a:ext cx="9469211" cy="865639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Eastern States Associates, Inc.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Representatives for NOV Fiber Glass Systems</a:t>
            </a:r>
          </a:p>
        </p:txBody>
      </p:sp>
    </p:spTree>
    <p:extLst>
      <p:ext uri="{BB962C8B-B14F-4D97-AF65-F5344CB8AC3E}">
        <p14:creationId xmlns:p14="http://schemas.microsoft.com/office/powerpoint/2010/main" val="126207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3009C-4412-4145-B821-7417F0F2A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START WITH FGS CSI Fiberglass Tanks and Tank Sumps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4FFE1-DE69-4A95-88EB-C95D80034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sz="1600" b="1" dirty="0"/>
              <a:t>UL 1316 listed which is a </a:t>
            </a:r>
            <a:r>
              <a:rPr lang="en-US" sz="1600" b="1" u="sng" dirty="0"/>
              <a:t>performance</a:t>
            </a:r>
            <a:r>
              <a:rPr lang="en-US" sz="1600" b="1" dirty="0"/>
              <a:t> and </a:t>
            </a:r>
            <a:r>
              <a:rPr lang="en-US" sz="1600" b="1" u="sng" dirty="0"/>
              <a:t>manufacturing </a:t>
            </a:r>
            <a:r>
              <a:rPr lang="en-US" sz="1600" b="1" dirty="0"/>
              <a:t>standard for FRP tanks</a:t>
            </a:r>
          </a:p>
          <a:p>
            <a:r>
              <a:rPr lang="en-US" sz="1600" b="1" dirty="0"/>
              <a:t>Successfully manufactured and used since the 1963</a:t>
            </a:r>
          </a:p>
          <a:p>
            <a:r>
              <a:rPr lang="en-US" sz="1600" b="1" dirty="0"/>
              <a:t>Double and Triple wall tanks: Hydrostatic, Vacuum or Dry Leak Detection Option</a:t>
            </a:r>
          </a:p>
          <a:p>
            <a:pPr lvl="1"/>
            <a:r>
              <a:rPr lang="en-US" sz="1400" b="1" dirty="0"/>
              <a:t>Hydrostatic: Third Party Recognized as a Precision Test</a:t>
            </a:r>
          </a:p>
          <a:p>
            <a:r>
              <a:rPr lang="en-US" sz="1600" b="1" dirty="0"/>
              <a:t>Single and Double Wall Turbine Enclosures for Manways or Shell Mounted Fittings.</a:t>
            </a:r>
          </a:p>
          <a:p>
            <a:pPr lvl="1"/>
            <a:r>
              <a:rPr lang="en-US" sz="1400" b="1" dirty="0"/>
              <a:t>Hydrostatic, Vacuum or dry leak detection. </a:t>
            </a:r>
          </a:p>
          <a:p>
            <a:r>
              <a:rPr lang="en-US" sz="1600" b="1" dirty="0"/>
              <a:t>Compatible products, see warranty for details</a:t>
            </a:r>
            <a:r>
              <a:rPr lang="en-US" sz="2000" b="1" dirty="0"/>
              <a:t>: </a:t>
            </a:r>
            <a:r>
              <a:rPr lang="en-US" sz="1200" b="1" dirty="0"/>
              <a:t>Gasoline, Jet Fuel, Aviation gasoline, motor oil, Kerosene, Diesel, Diesel Fuel Oils, alcohol-Gasoline  blend motor fuels, Gasoline-Ethanol blends with up to 100% ethanol, Gasoline-Methanol blends with up to 100% methanol, Oxygenated motor fuels, Biodiesel fuels, DEF </a:t>
            </a:r>
          </a:p>
          <a:p>
            <a:r>
              <a:rPr lang="en-US" sz="1600" b="1" dirty="0"/>
              <a:t>Computer Controlled process insuring a consistent wall thickness and true interior dimensions 100% of the time.</a:t>
            </a:r>
          </a:p>
          <a:p>
            <a:r>
              <a:rPr lang="en-US" sz="1600" b="1" dirty="0"/>
              <a:t>Single compartment or many multi-compartment configurations</a:t>
            </a:r>
          </a:p>
          <a:p>
            <a:r>
              <a:rPr lang="en-US" sz="1600" b="1" dirty="0"/>
              <a:t>Over 350,000+ CSI Fiberglass Tanks Installations. </a:t>
            </a:r>
          </a:p>
          <a:p>
            <a:r>
              <a:rPr lang="en-US" sz="1600" b="1" dirty="0"/>
              <a:t>Limited 30 Year Warranty (www.containmentsolutions.com)</a:t>
            </a:r>
          </a:p>
          <a:p>
            <a:pPr lvl="1"/>
            <a:r>
              <a:rPr lang="en-US" sz="1200" b="1" dirty="0"/>
              <a:t>1 Year Free from defects in materials and workmanship </a:t>
            </a:r>
          </a:p>
          <a:p>
            <a:pPr lvl="1"/>
            <a:r>
              <a:rPr lang="en-US" sz="1200" b="1" dirty="0"/>
              <a:t>30 Year natural external Corrosion Warranty</a:t>
            </a:r>
          </a:p>
          <a:p>
            <a:pPr lvl="1"/>
            <a:r>
              <a:rPr lang="en-US" sz="1200" b="1" dirty="0"/>
              <a:t>30 Year Internal Corrosion Warranty (see compatibility listing)</a:t>
            </a:r>
          </a:p>
          <a:p>
            <a:pPr lvl="1"/>
            <a:r>
              <a:rPr lang="en-US" sz="1200" b="1" dirty="0"/>
              <a:t>30 Year Structural Warranty (See installation instructions for details)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9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F113F-2A01-46DC-8D7B-7D06A1FD2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NOV Fiber Glass Systems Maintenance Free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2E5E1-4998-4769-B710-3FA5F26E5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An FGS System Provides:</a:t>
            </a:r>
          </a:p>
          <a:p>
            <a:pPr lvl="1"/>
            <a:r>
              <a:rPr lang="en-US" b="1" dirty="0"/>
              <a:t>Resin Rich Corrosion Resistant Interior Surface.</a:t>
            </a:r>
          </a:p>
          <a:p>
            <a:pPr lvl="1"/>
            <a:r>
              <a:rPr lang="en-US" b="1" dirty="0"/>
              <a:t>Resin, Glass Reinforcement, Silane Silica Laminate Matrix</a:t>
            </a:r>
          </a:p>
          <a:p>
            <a:pPr lvl="2"/>
            <a:r>
              <a:rPr lang="en-US" sz="1600" b="1" dirty="0"/>
              <a:t>Long Term Property Retention</a:t>
            </a:r>
          </a:p>
          <a:p>
            <a:pPr lvl="2"/>
            <a:r>
              <a:rPr lang="en-US" sz="1600" b="1" dirty="0"/>
              <a:t>Long Term Structural Integrity  </a:t>
            </a:r>
          </a:p>
          <a:p>
            <a:pPr lvl="2"/>
            <a:r>
              <a:rPr lang="en-US" sz="1600" b="1" dirty="0"/>
              <a:t>Long Term Product Compatibility </a:t>
            </a:r>
          </a:p>
          <a:p>
            <a:pPr lvl="1"/>
            <a:r>
              <a:rPr lang="en-US" b="1" dirty="0"/>
              <a:t>UL Listed FRP Shell Mounted Fittings (No Steel – no corrosion)</a:t>
            </a:r>
          </a:p>
          <a:p>
            <a:pPr lvl="1"/>
            <a:r>
              <a:rPr lang="en-US" b="1" dirty="0"/>
              <a:t>Fiberglass Risers: Fill, Vapor, Leak and Level positions.</a:t>
            </a:r>
          </a:p>
          <a:p>
            <a:pPr lvl="2"/>
            <a:r>
              <a:rPr lang="en-US" sz="1500" b="1" dirty="0"/>
              <a:t>Eliminates replacement of corroded equipment associated with steel risers.</a:t>
            </a:r>
          </a:p>
          <a:p>
            <a:pPr lvl="1"/>
            <a:r>
              <a:rPr lang="en-US" b="1" dirty="0"/>
              <a:t>UL Listed Fiberglass Access Manways w/ FRP NPT’s (Optional)</a:t>
            </a:r>
          </a:p>
          <a:p>
            <a:pPr lvl="1"/>
            <a:r>
              <a:rPr lang="en-US" b="1" dirty="0"/>
              <a:t>Fiberglass Secondary Containment Collars</a:t>
            </a:r>
          </a:p>
          <a:p>
            <a:pPr lvl="1"/>
            <a:r>
              <a:rPr lang="en-US" b="1" dirty="0"/>
              <a:t>Fiberglass Turbine Enclosure Sumps 42”, 48” 54” RTS, PTS (Watertight &amp; Friction Fit Lids) </a:t>
            </a:r>
          </a:p>
          <a:p>
            <a:pPr lvl="1"/>
            <a:r>
              <a:rPr lang="en-US" b="1" dirty="0"/>
              <a:t>Fiberglass Hydrostatic Leak Detection Reservoir (If Brine Is Used)</a:t>
            </a:r>
          </a:p>
          <a:p>
            <a:pPr lvl="1"/>
            <a:r>
              <a:rPr lang="en-US" b="1" dirty="0"/>
              <a:t>Fiberglass Hold Down Straps</a:t>
            </a:r>
          </a:p>
          <a:p>
            <a:pPr lvl="2"/>
            <a:r>
              <a:rPr lang="en-US" b="1" dirty="0"/>
              <a:t>OPTIONAL</a:t>
            </a:r>
          </a:p>
          <a:p>
            <a:pPr lvl="1"/>
            <a:r>
              <a:rPr lang="en-US" b="1" dirty="0"/>
              <a:t>Concrete Re-enforced Deadman </a:t>
            </a:r>
          </a:p>
          <a:p>
            <a:pPr lvl="1"/>
            <a:r>
              <a:rPr lang="en-US" b="1" dirty="0"/>
              <a:t>Turnbuckles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4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95C28-D3BF-448D-853D-9B2EEAB09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THEN USE FGS Fiberglass Pipe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CCA51-7BAC-437C-B4FA-113A8F349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638"/>
            <a:ext cx="10515600" cy="5372100"/>
          </a:xfrm>
        </p:spPr>
        <p:txBody>
          <a:bodyPr>
            <a:normAutofit/>
          </a:bodyPr>
          <a:lstStyle/>
          <a:p>
            <a:r>
              <a:rPr lang="en-US" b="1" dirty="0"/>
              <a:t>FGS Provides Two Fiberglass Pipe Systems</a:t>
            </a:r>
          </a:p>
          <a:p>
            <a:pPr lvl="1"/>
            <a:r>
              <a:rPr lang="en-US" sz="1800" b="1" dirty="0"/>
              <a:t>RTIIA System – Single Wall or Using Size Over Size.</a:t>
            </a:r>
          </a:p>
          <a:p>
            <a:pPr lvl="1"/>
            <a:r>
              <a:rPr lang="en-US" sz="1800" b="1" dirty="0" err="1"/>
              <a:t>Dualoy</a:t>
            </a:r>
            <a:r>
              <a:rPr lang="en-US" sz="1800" b="1" dirty="0"/>
              <a:t> – Single Wall Or LCX Coaxial Pipe. </a:t>
            </a:r>
          </a:p>
          <a:p>
            <a:pPr lvl="1"/>
            <a:r>
              <a:rPr lang="en-US" sz="1800" b="1" dirty="0"/>
              <a:t>Both systems are UL 971 listed. UL 971 is a performance and manufacturing standard for underground pipe transporting flammable liquids</a:t>
            </a:r>
          </a:p>
          <a:p>
            <a:pPr lvl="1"/>
            <a:r>
              <a:rPr lang="en-US" sz="1800" b="1" dirty="0"/>
              <a:t>Can be used with all Petroleum, Alcohol And Ethanol Blended Products as well as DEF</a:t>
            </a:r>
          </a:p>
          <a:p>
            <a:pPr lvl="1"/>
            <a:r>
              <a:rPr lang="en-US" sz="1800" b="1" dirty="0"/>
              <a:t>FGS Vertical Fiberglass Riser Pipe for: Fill, Vent, Level and Leak Monitoring tank top connections. </a:t>
            </a:r>
          </a:p>
          <a:p>
            <a:pPr lvl="1"/>
            <a:r>
              <a:rPr lang="en-US" sz="1800" b="1" dirty="0"/>
              <a:t>FGS Limited Warranty: Strongest in the Industry</a:t>
            </a:r>
          </a:p>
          <a:p>
            <a:pPr lvl="2"/>
            <a:r>
              <a:rPr lang="en-US" sz="1600" b="1" dirty="0"/>
              <a:t>30 Year Internal Corrosion</a:t>
            </a:r>
          </a:p>
          <a:p>
            <a:pPr lvl="2"/>
            <a:r>
              <a:rPr lang="en-US" sz="1600" b="1" dirty="0"/>
              <a:t>30 Year Natural External Corrosion</a:t>
            </a:r>
          </a:p>
          <a:p>
            <a:pPr lvl="2"/>
            <a:r>
              <a:rPr lang="en-US" sz="1600" b="1" dirty="0"/>
              <a:t>30 Year Pipe, Fittings and Adhesive Defect and Workmanship Free.</a:t>
            </a:r>
          </a:p>
          <a:p>
            <a:pPr lvl="3"/>
            <a:r>
              <a:rPr lang="en-US" sz="1600" b="1" dirty="0"/>
              <a:t>(See limited warranty for specific details at </a:t>
            </a:r>
            <a:r>
              <a:rPr lang="en-US" sz="1600" b="1" dirty="0">
                <a:hlinkClick r:id="rId2"/>
              </a:rPr>
              <a:t>fgspipe@nov.com</a:t>
            </a:r>
            <a:r>
              <a:rPr lang="en-US" sz="1600" b="1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*	</a:t>
            </a:r>
            <a:r>
              <a:rPr lang="en-US" b="1" dirty="0"/>
              <a:t>All fiberglass system means “Corrosion Free”!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27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36055-98BA-4E97-93D8-1A792EEE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2508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Benefits of FGS FRP PIPE Design?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0F9B4-DFF4-48DE-B766-A240C9CC4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250"/>
            <a:ext cx="10515600" cy="4351338"/>
          </a:xfrm>
        </p:spPr>
        <p:txBody>
          <a:bodyPr>
            <a:normAutofit fontScale="92500"/>
          </a:bodyPr>
          <a:lstStyle/>
          <a:p>
            <a:pPr lvl="1"/>
            <a:r>
              <a:rPr lang="en-US" sz="2800" dirty="0"/>
              <a:t>Use of a “Thermoset” Resin reinforced with Fiberglass Provides: </a:t>
            </a:r>
          </a:p>
          <a:p>
            <a:pPr lvl="2"/>
            <a:r>
              <a:rPr lang="en-US" sz="2400" dirty="0"/>
              <a:t>Thermoset Resins do not change shape during decades of use.  </a:t>
            </a:r>
          </a:p>
          <a:p>
            <a:pPr lvl="2"/>
            <a:r>
              <a:rPr lang="en-US" sz="2400" dirty="0"/>
              <a:t>Thermoset resin incorporating glass fibers for reinforcement was developed during WWII for lightweight strength and durability. </a:t>
            </a:r>
          </a:p>
          <a:p>
            <a:pPr lvl="2"/>
            <a:r>
              <a:rPr lang="en-US" sz="2400" dirty="0"/>
              <a:t>They have been used extensively since 1964 in numerous product </a:t>
            </a:r>
            <a:r>
              <a:rPr lang="en-US" sz="2400" dirty="0" err="1"/>
              <a:t>Desgins</a:t>
            </a:r>
            <a:r>
              <a:rPr lang="en-US" sz="2400" dirty="0"/>
              <a:t> and industries with tremendous success. </a:t>
            </a:r>
          </a:p>
          <a:p>
            <a:pPr lvl="2"/>
            <a:r>
              <a:rPr lang="en-US" sz="2400" dirty="0"/>
              <a:t>Long Term Performance.</a:t>
            </a:r>
          </a:p>
          <a:p>
            <a:pPr lvl="2"/>
            <a:r>
              <a:rPr lang="en-US" sz="2400" dirty="0"/>
              <a:t>Superior tensile strength allowing for higher operational  and test pressures (as much as 250psi)</a:t>
            </a:r>
          </a:p>
          <a:p>
            <a:pPr lvl="2"/>
            <a:r>
              <a:rPr lang="en-US" sz="2400" dirty="0"/>
              <a:t>Compatible with all current motor fuels and motor fuel blends. </a:t>
            </a:r>
          </a:p>
          <a:p>
            <a:pPr lvl="3"/>
            <a:r>
              <a:rPr lang="en-US" sz="2200" dirty="0"/>
              <a:t>See warranty, literature or speak with a representative for a list of fuels.</a:t>
            </a:r>
          </a:p>
          <a:p>
            <a:pPr lvl="1"/>
            <a:r>
              <a:rPr lang="en-US" sz="2200" b="1" dirty="0"/>
              <a:t>Over 150,000,000 feet of FRP petroleum pipe has been installed since the mid 1960’s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570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F7DC5-82B1-4A7F-B3EC-1DB24320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Semi Rigid Pipe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2A035-CF20-45F5-AF39-0B9B0FE1E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Thermoplastics are flexible by design</a:t>
            </a:r>
          </a:p>
          <a:p>
            <a:r>
              <a:rPr lang="en-US" b="1" dirty="0"/>
              <a:t>Thermoplastic pipe consists of layered walls</a:t>
            </a:r>
          </a:p>
          <a:p>
            <a:r>
              <a:rPr lang="en-US" b="1" dirty="0"/>
              <a:t>Thermoplastic products are affected by heated and change their shape and chemical makeup.</a:t>
            </a:r>
          </a:p>
          <a:p>
            <a:r>
              <a:rPr lang="en-US" b="1" dirty="0"/>
              <a:t>Thermoplastic wall strength is created by layering (thicker walls)</a:t>
            </a:r>
          </a:p>
          <a:p>
            <a:r>
              <a:rPr lang="en-US" b="1" dirty="0"/>
              <a:t>Common thermoplastics </a:t>
            </a:r>
          </a:p>
          <a:p>
            <a:pPr lvl="2"/>
            <a:r>
              <a:rPr lang="en-US" b="1" dirty="0"/>
              <a:t>nylon, polystyrene, and Teflon ®</a:t>
            </a:r>
          </a:p>
          <a:p>
            <a:r>
              <a:rPr lang="en-US" b="1" dirty="0"/>
              <a:t>Flexible pipe can be “kinked” if over bent in any direction</a:t>
            </a:r>
          </a:p>
          <a:p>
            <a:r>
              <a:rPr lang="en-US" b="1" dirty="0"/>
              <a:t>The layers are designed for resistance to the current chemical makeup of petroleum products but what about the future???</a:t>
            </a:r>
          </a:p>
          <a:p>
            <a:r>
              <a:rPr lang="en-US" b="1" dirty="0"/>
              <a:t>Limited Warranty of Semi Rigid Flexible pipe systems are:</a:t>
            </a:r>
          </a:p>
          <a:p>
            <a:pPr lvl="1"/>
            <a:r>
              <a:rPr lang="en-US" b="1" dirty="0"/>
              <a:t>10 years or less</a:t>
            </a:r>
          </a:p>
          <a:p>
            <a:pPr lvl="1"/>
            <a:r>
              <a:rPr lang="en-US" b="1" dirty="0"/>
              <a:t>Cover only “defects” and “workmanship” in the product.</a:t>
            </a:r>
          </a:p>
          <a:p>
            <a:pPr lvl="1"/>
            <a:r>
              <a:rPr lang="en-US" b="1" dirty="0"/>
              <a:t>Not all list compatibility or only list only up to 50% blends with Ethanol and Methanol</a:t>
            </a:r>
          </a:p>
          <a:p>
            <a:pPr lvl="1"/>
            <a:r>
              <a:rPr lang="en-US" b="1" dirty="0"/>
              <a:t>Primary pipe coverage only in the event of a leak</a:t>
            </a:r>
          </a:p>
          <a:p>
            <a:pPr lvl="1"/>
            <a:r>
              <a:rPr lang="en-US" b="1" dirty="0"/>
              <a:t>Some require the use of manufactures leak/Inventory Management System</a:t>
            </a:r>
          </a:p>
          <a:p>
            <a:pPr marL="457200" lvl="1" indent="0">
              <a:buNone/>
            </a:pPr>
            <a:r>
              <a:rPr lang="en-US" b="1" dirty="0"/>
              <a:t>*Ask yourself one question: If Polyethylene is such a great product, Why aren’t tanks made of it?</a:t>
            </a:r>
          </a:p>
        </p:txBody>
      </p:sp>
    </p:spTree>
    <p:extLst>
      <p:ext uri="{BB962C8B-B14F-4D97-AF65-F5344CB8AC3E}">
        <p14:creationId xmlns:p14="http://schemas.microsoft.com/office/powerpoint/2010/main" val="3160641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8920F-46C5-4272-B9EA-F207BC33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Underground Dispenser Containment Sumps “UDC’s”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0EA68-2AF9-49A0-93CC-D44E68A9C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Manufactured with Fiberglass Reinforced Resin or Polyethylene. </a:t>
            </a:r>
          </a:p>
          <a:p>
            <a:pPr lvl="1"/>
            <a:r>
              <a:rPr lang="en-US" dirty="0"/>
              <a:t>Polyethylene will lose strength due to chemical decomposition.</a:t>
            </a:r>
          </a:p>
          <a:p>
            <a:pPr lvl="1"/>
            <a:r>
              <a:rPr lang="en-US" dirty="0"/>
              <a:t>De-form (lose initial shapes) resulting in leaks and other issues over time. </a:t>
            </a:r>
          </a:p>
          <a:p>
            <a:r>
              <a:rPr lang="en-US" dirty="0"/>
              <a:t>UDC’s manufactured with Fiberglass Reinforced Plastic “FRP” </a:t>
            </a:r>
          </a:p>
          <a:p>
            <a:pPr lvl="1"/>
            <a:r>
              <a:rPr lang="en-US" dirty="0"/>
              <a:t>Will not de-form (thermoset)</a:t>
            </a:r>
          </a:p>
          <a:p>
            <a:pPr lvl="1"/>
            <a:r>
              <a:rPr lang="en-US" dirty="0"/>
              <a:t>Compatible with motor fuels</a:t>
            </a:r>
          </a:p>
          <a:p>
            <a:pPr lvl="1"/>
            <a:r>
              <a:rPr lang="en-US" dirty="0"/>
              <a:t>Will not deform in high water tables.</a:t>
            </a:r>
          </a:p>
          <a:p>
            <a:pPr lvl="1"/>
            <a:r>
              <a:rPr lang="en-US" dirty="0"/>
              <a:t>5-year Limited Warranty internal/external Corrosion/Defects/Workmanship </a:t>
            </a:r>
          </a:p>
          <a:p>
            <a:r>
              <a:rPr lang="en-US" dirty="0"/>
              <a:t>Fiberglass Dispenser Containment Sumps will last as long as your FRP Tank &amp; Pipe System.</a:t>
            </a:r>
          </a:p>
          <a:p>
            <a:r>
              <a:rPr lang="en-US" dirty="0">
                <a:hlinkClick r:id="rId2"/>
              </a:rPr>
              <a:t>www.easternstates.com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1912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B94EB-9129-4729-AEEA-DC8D94BA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to ask Yourself, when making decisions about what UST system to use: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41E3E-E38B-4122-B0D4-6F1723BCF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Is a Non-Corrosive System of value to you and your investment?</a:t>
            </a:r>
          </a:p>
          <a:p>
            <a:pPr lvl="1"/>
            <a:r>
              <a:rPr lang="en-US" dirty="0"/>
              <a:t>Maintenance Free</a:t>
            </a:r>
          </a:p>
          <a:p>
            <a:pPr lvl="1"/>
            <a:r>
              <a:rPr lang="en-US" dirty="0"/>
              <a:t>Reduces costs associated with operations</a:t>
            </a:r>
          </a:p>
          <a:p>
            <a:r>
              <a:rPr lang="en-US" dirty="0"/>
              <a:t>Is a Non-Corrosive system compatible with todays motor fuels important to your investment?</a:t>
            </a:r>
          </a:p>
          <a:p>
            <a:pPr lvl="1"/>
            <a:r>
              <a:rPr lang="en-US" dirty="0"/>
              <a:t>Superior Leak Detection</a:t>
            </a:r>
          </a:p>
          <a:p>
            <a:pPr lvl="1"/>
            <a:r>
              <a:rPr lang="en-US" dirty="0"/>
              <a:t>Protects the environment</a:t>
            </a:r>
          </a:p>
          <a:p>
            <a:r>
              <a:rPr lang="en-US" dirty="0"/>
              <a:t>Is a Non-Corrosive system with the strongest Limited Warranty’s in the industry important to your investment?</a:t>
            </a:r>
          </a:p>
          <a:p>
            <a:pPr lvl="1"/>
            <a:r>
              <a:rPr lang="en-US" dirty="0"/>
              <a:t>FGS, we know how to invest in, move and store energy.</a:t>
            </a:r>
          </a:p>
          <a:p>
            <a:r>
              <a:rPr lang="en-US" dirty="0"/>
              <a:t>The message since 1963 continues to be more relevant today than 57 years ago: FRP will never corrode! Why take a risk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543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D3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C6A9A9-F833-4986-83B0-AB2084DD24D2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Click the video to play</a:t>
            </a:r>
          </a:p>
        </p:txBody>
      </p:sp>
      <p:pic>
        <p:nvPicPr>
          <p:cNvPr id="3" name="Turtles4PPT2">
            <a:hlinkClick r:id="" action="ppaction://media"/>
            <a:extLst>
              <a:ext uri="{FF2B5EF4-FFF2-40B4-BE49-F238E27FC236}">
                <a16:creationId xmlns:a16="http://schemas.microsoft.com/office/drawing/2014/main" id="{9A1EFEF8-DF47-4316-8C10-DEABCCAC5E0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91345" y="520534"/>
            <a:ext cx="8562110" cy="541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2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EFC9899E63174096674247A59F0B00" ma:contentTypeVersion="13" ma:contentTypeDescription="Create a new document." ma:contentTypeScope="" ma:versionID="03833a18bcbb81356cb02c1e1580a95f">
  <xsd:schema xmlns:xsd="http://www.w3.org/2001/XMLSchema" xmlns:xs="http://www.w3.org/2001/XMLSchema" xmlns:p="http://schemas.microsoft.com/office/2006/metadata/properties" xmlns:ns3="86956f36-d056-44dd-9f2f-40ba9a58f627" xmlns:ns4="e65fc039-a549-497b-83d3-9d0927fa39ec" targetNamespace="http://schemas.microsoft.com/office/2006/metadata/properties" ma:root="true" ma:fieldsID="90de110fcaac68e679a7fca84c5246b8" ns3:_="" ns4:_="">
    <xsd:import namespace="86956f36-d056-44dd-9f2f-40ba9a58f627"/>
    <xsd:import namespace="e65fc039-a549-497b-83d3-9d0927fa39e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56f36-d056-44dd-9f2f-40ba9a58f6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5fc039-a549-497b-83d3-9d0927fa39e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EC2E22-D112-4251-9C12-92D5B56066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56f36-d056-44dd-9f2f-40ba9a58f627"/>
    <ds:schemaRef ds:uri="e65fc039-a549-497b-83d3-9d0927fa39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8A22D3-E00E-4550-BDE0-BE7752932E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A99E32-CE0B-4E5F-B897-EF38FA03BE9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1011</Words>
  <Application>Microsoft Office PowerPoint</Application>
  <PresentationFormat>Widescreen</PresentationFormat>
  <Paragraphs>101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WHY A 100% FIBERGLASS UST SYSTEM MAKES A LOT OF SENSE</vt:lpstr>
      <vt:lpstr>START WITH FGS CSI Fiberglass Tanks and Tank Sumps</vt:lpstr>
      <vt:lpstr>NOV Fiber Glass Systems Maintenance Free Design</vt:lpstr>
      <vt:lpstr>THEN USE FGS Fiberglass Pipe Systems</vt:lpstr>
      <vt:lpstr>Benefits of FGS FRP PIPE Design?</vt:lpstr>
      <vt:lpstr>Semi Rigid Pipe Systems</vt:lpstr>
      <vt:lpstr> Underground Dispenser Containment Sumps “UDC’s”</vt:lpstr>
      <vt:lpstr>Questions to ask Yourself, when making decisions about what UST system to use: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 100% FIBERGLASS UST SYSTEM MAKES A LOT OF SENSE</dc:title>
  <dc:creator>Dave Xanatos</dc:creator>
  <cp:lastModifiedBy>Knake, Scott L</cp:lastModifiedBy>
  <cp:revision>4</cp:revision>
  <dcterms:created xsi:type="dcterms:W3CDTF">2020-10-13T20:31:48Z</dcterms:created>
  <dcterms:modified xsi:type="dcterms:W3CDTF">2020-10-30T12:28:38Z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0x01010043EFC9899E63174096674247A59F0B00</vt:lpwstr>
  </property>
</Properties>
</file>